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2" r:id="rId5"/>
    <p:sldId id="264" r:id="rId6"/>
    <p:sldId id="266" r:id="rId7"/>
    <p:sldId id="265" r:id="rId8"/>
    <p:sldId id="260" r:id="rId9"/>
    <p:sldId id="267" r:id="rId10"/>
    <p:sldId id="272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1321"/>
  </p:normalViewPr>
  <p:slideViewPr>
    <p:cSldViewPr snapToGrid="0" snapToObjects="1">
      <p:cViewPr varScale="1">
        <p:scale>
          <a:sx n="98" d="100"/>
          <a:sy n="98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D3F18-A17F-7B44-A0B0-1E9C58824830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B7C88-7E2F-4843-8B20-B96DF99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15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query parameters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B7C88-7E2F-4843-8B20-B96DF99901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6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027F9-E2AF-144C-812C-236377803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5BE7E-C6D5-F64E-B990-A6949D0BD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74A90-7B9E-2849-B7E0-204B5D064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DF5A-CEB4-7241-928E-58AC1AF0193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E299D-9993-414D-B9DB-04BA18898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F02DF-9F9F-AA43-8227-D6D41C78D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88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8C06-556E-4249-AA42-32D6E9875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0ABF4-9633-A54D-A84A-99C9F3D62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09ED8-C7DA-F144-AD92-BD06B5A4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DF5A-CEB4-7241-928E-58AC1AF0193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C8285-A50F-9643-9ED5-20832C30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0831E-F0FD-274F-835B-32AEE458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8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A95313-10F9-BD42-868A-4942044A16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3750C-D0CB-454B-B4A4-082F3FFA9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CDC25-E442-3345-AD32-A8B1BB5E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DF5A-CEB4-7241-928E-58AC1AF0193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46434-F60F-CA4D-91FA-E5060D8BA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111F-AA90-2049-8B69-B2352790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8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0BA6D-A6CA-DC43-B3C0-5CCAFAFB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650E0-FC98-0540-A118-DADB6F1F9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0D157-0EF7-2B4F-A959-EDC07402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DF5A-CEB4-7241-928E-58AC1AF0193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288ED-BB94-F541-B4AD-06B93A89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B810A-B993-4848-80F9-81F9C1595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E65A8-02EE-6342-A514-018CE16AD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7CC55-7F76-9F48-A96A-CE94CF37D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45674-61E0-1C43-B7EB-6ABDBA2F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DF5A-CEB4-7241-928E-58AC1AF0193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CDEC5-C82C-3C4A-8736-B095DE6B5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27287-F297-7547-BAB4-12AAE181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63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D564-3ED0-B94E-A8A1-256AE99FA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BE36A-F072-4742-A6AC-2D45AC839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2AC78-AC2A-8F41-8F39-B39F43246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EFF5B-9AA9-364F-9994-3A67E7D55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DF5A-CEB4-7241-928E-58AC1AF0193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F5E7C-9B64-5C41-9888-7F6B58366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2D24B-B879-7040-A811-C42BD66C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6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1895-DBE0-1647-A518-E5CF7015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734E9-E94B-A74F-B7B4-DC0A61450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14048-7BAD-8747-A534-6A84CD1C1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E668E-DE65-2343-9061-D6BB6F8B24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AAD696-36F1-0D4E-B638-147AA18619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D9643B-B218-6045-807E-CB2CB6D6F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DF5A-CEB4-7241-928E-58AC1AF0193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945E6-0E09-B44E-AAAF-B4867CB1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1E552C-C32A-9143-9968-75478A453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81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6C57B-D859-EC43-A548-1456F97EA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9925F-7AEC-8541-99FF-5355AE13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DF5A-CEB4-7241-928E-58AC1AF0193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5CA7F-FE41-5E44-A33F-ECEAB0102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F10BD-7E43-584D-9CF5-B403B04DD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2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A4835F-255B-8E43-8FE2-B975F1CB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DF5A-CEB4-7241-928E-58AC1AF0193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0B7CC-B69E-2C46-9C22-A3DDBA35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D10B7-AB8E-1442-A23D-B9D72B40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0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EB96-EA45-DF43-A1FE-246E59E67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72753-2EA3-7244-B84F-54875A022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DE8AB-312D-2D48-A087-432163DFD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92430-C21B-6C4D-B9B1-FD79D5FE9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DF5A-CEB4-7241-928E-58AC1AF0193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472F7-CCA8-0543-B2D2-83A94D6BC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05336-C35F-7847-ACCA-C2C59F29E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0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00E0-ECAE-F949-8E98-0315E826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78C9B-0D0C-C448-AA53-AD063DEFCF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D8701-892E-EB41-B4D3-B513B173F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27F8D-F8D2-AB41-BB31-B18841E9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4DF5A-CEB4-7241-928E-58AC1AF0193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15FE4-6A0B-DB49-9D49-1E523677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3A90F-9FBD-8243-9A56-E3402D4E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2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096EA9-412F-0D4D-8D9D-F1DAD2271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763C9-8635-F54D-8A86-D6E6E6F8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5CD13-062F-B047-AE2D-137E12DDE5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4DF5A-CEB4-7241-928E-58AC1AF0193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FF5CA-7E8C-1B42-BA97-62342E48C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15A5-19CC-0B43-95F0-5CFC53EF4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39A0F-D352-1140-BE1B-8A0BC59B1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9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-openaq.readthedocs.io/en/latest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python-api-tutorial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73AA-3D82-F143-894E-039473C2A8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Downloading data using APIs</a:t>
            </a:r>
          </a:p>
        </p:txBody>
      </p:sp>
    </p:spTree>
    <p:extLst>
      <p:ext uri="{BB962C8B-B14F-4D97-AF65-F5344CB8AC3E}">
        <p14:creationId xmlns:p14="http://schemas.microsoft.com/office/powerpoint/2010/main" val="3662501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8A60AB-F630-2F47-B89A-E4261071630B}"/>
              </a:ext>
            </a:extLst>
          </p:cNvPr>
          <p:cNvSpPr txBox="1"/>
          <p:nvPr/>
        </p:nvSpPr>
        <p:spPr>
          <a:xfrm>
            <a:off x="0" y="0"/>
            <a:ext cx="12192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/>
              <a:t>Open AQ – A publicly available database of sensors around the world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16D1F-9597-8A4A-8D59-7C434D75EF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106" y="600164"/>
            <a:ext cx="11681599" cy="6009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8F9C9B-1DA6-3949-94DB-A3BA90A83B5E}"/>
              </a:ext>
            </a:extLst>
          </p:cNvPr>
          <p:cNvSpPr txBox="1"/>
          <p:nvPr/>
        </p:nvSpPr>
        <p:spPr>
          <a:xfrm>
            <a:off x="159106" y="4497779"/>
            <a:ext cx="11873788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Info on Open AQ website on their own APIs is NOT USEFUL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I found a nice Python wrapper, developed by David Hagan (w/ tutorial), which was much more useful 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One huge advantage to this package is that it loads in the form of Panda </a:t>
            </a:r>
            <a:r>
              <a:rPr lang="en-US" sz="2000" dirty="0" err="1"/>
              <a:t>DataFrame</a:t>
            </a:r>
            <a:r>
              <a:rPr lang="en-US" sz="2000" dirty="0"/>
              <a:t>, which is much more easier to handle that JSON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hlinkClick r:id="rId3"/>
              </a:rPr>
              <a:t>http://dhhagan.github.io/py-openaq/tutorial/api.html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hlinkClick r:id="rId3"/>
              </a:rPr>
              <a:t>https://py-openaq.readthedocs.io/en/latest/</a:t>
            </a:r>
            <a:r>
              <a:rPr lang="en-US" sz="2000" dirty="0"/>
              <a:t> 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3521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0B6F79-BD39-B343-B23F-B31EF9E7ABFC}"/>
              </a:ext>
            </a:extLst>
          </p:cNvPr>
          <p:cNvSpPr/>
          <p:nvPr/>
        </p:nvSpPr>
        <p:spPr>
          <a:xfrm>
            <a:off x="518556" y="47644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enlo" panose="020B0609030804020204" pitchFamily="49" charset="0"/>
              </a:rPr>
              <a:t>data = </a:t>
            </a:r>
            <a:r>
              <a:rPr lang="en-US" dirty="0" err="1">
                <a:latin typeface="Menlo" panose="020B0609030804020204" pitchFamily="49" charset="0"/>
              </a:rPr>
              <a:t>api.latest</a:t>
            </a:r>
            <a:r>
              <a:rPr lang="en-US" dirty="0">
                <a:latin typeface="Menlo" panose="020B0609030804020204" pitchFamily="49" charset="0"/>
              </a:rPr>
              <a:t>(city='Delhi', parameter='pm25', df=True)</a:t>
            </a:r>
          </a:p>
          <a:p>
            <a:endParaRPr lang="en-US" dirty="0">
              <a:effectLst/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data = </a:t>
            </a:r>
            <a:r>
              <a:rPr lang="en-US" dirty="0" err="1">
                <a:latin typeface="Menlo" panose="020B0609030804020204" pitchFamily="49" charset="0"/>
              </a:rPr>
              <a:t>api.measurements</a:t>
            </a:r>
            <a:r>
              <a:rPr lang="en-US" dirty="0">
                <a:latin typeface="Menlo" panose="020B0609030804020204" pitchFamily="49" charset="0"/>
              </a:rPr>
              <a:t>(city='Delhi', parameter='pm25', limit=60000, df=True)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F2B75-C034-D84E-AF5D-967803C3C2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556" y="3157352"/>
            <a:ext cx="10533413" cy="221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68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6755E0-C529-4742-B32D-EB5E8C38A60D}"/>
              </a:ext>
            </a:extLst>
          </p:cNvPr>
          <p:cNvSpPr txBox="1"/>
          <p:nvPr/>
        </p:nvSpPr>
        <p:spPr>
          <a:xfrm>
            <a:off x="1643743" y="117139"/>
            <a:ext cx="921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PM</a:t>
            </a:r>
            <a:r>
              <a:rPr lang="en-US" sz="3600" baseline="-25000" dirty="0"/>
              <a:t>2.5</a:t>
            </a:r>
            <a:r>
              <a:rPr lang="en-US" sz="3600" dirty="0"/>
              <a:t> over Delhi from </a:t>
            </a:r>
            <a:r>
              <a:rPr lang="en-US" sz="3600" dirty="0" err="1"/>
              <a:t>OpenAQ</a:t>
            </a:r>
            <a:r>
              <a:rPr lang="en-US" sz="3600" dirty="0"/>
              <a:t> Sensor Network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E67C84-CA91-7E4A-8F32-D7C822224FA1}"/>
              </a:ext>
            </a:extLst>
          </p:cNvPr>
          <p:cNvSpPr/>
          <p:nvPr/>
        </p:nvSpPr>
        <p:spPr>
          <a:xfrm>
            <a:off x="2416336" y="6128503"/>
            <a:ext cx="6599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Average conc of 150 (over 104,022 datapoints)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C1ED8E-DDD1-D34B-B700-0D25DA87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0" y="729496"/>
            <a:ext cx="11957958" cy="539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225F16-01BA-AC4C-BC23-26E163A409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199" y="2695682"/>
            <a:ext cx="6237267" cy="38982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B52E34-D467-5943-BFCC-39E0F6340000}"/>
              </a:ext>
            </a:extLst>
          </p:cNvPr>
          <p:cNvSpPr txBox="1"/>
          <p:nvPr/>
        </p:nvSpPr>
        <p:spPr>
          <a:xfrm>
            <a:off x="296980" y="348331"/>
            <a:ext cx="5377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APIs provide access to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604796-26D0-C841-A683-E4BE9CCFA93F}"/>
              </a:ext>
            </a:extLst>
          </p:cNvPr>
          <p:cNvSpPr txBox="1"/>
          <p:nvPr/>
        </p:nvSpPr>
        <p:spPr>
          <a:xfrm>
            <a:off x="5297213" y="2093659"/>
            <a:ext cx="6852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data to too large to download from the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FF7EB-857C-5E4D-ADBB-DF0D38BD574E}"/>
              </a:ext>
            </a:extLst>
          </p:cNvPr>
          <p:cNvSpPr txBox="1"/>
          <p:nvPr/>
        </p:nvSpPr>
        <p:spPr>
          <a:xfrm>
            <a:off x="388881" y="2695682"/>
            <a:ext cx="4382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 use live information (a database that is constantly be updated)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236ED-DC07-5E43-9E8B-7AAD7360A2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533" y="4393325"/>
            <a:ext cx="4723777" cy="2322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D0C8B-213F-ED49-945F-D4A166A1027D}"/>
              </a:ext>
            </a:extLst>
          </p:cNvPr>
          <p:cNvSpPr txBox="1"/>
          <p:nvPr/>
        </p:nvSpPr>
        <p:spPr>
          <a:xfrm>
            <a:off x="6096000" y="579164"/>
            <a:ext cx="5799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Greater control of what portion of the data you are retrieving</a:t>
            </a:r>
          </a:p>
        </p:txBody>
      </p:sp>
    </p:spTree>
    <p:extLst>
      <p:ext uri="{BB962C8B-B14F-4D97-AF65-F5344CB8AC3E}">
        <p14:creationId xmlns:p14="http://schemas.microsoft.com/office/powerpoint/2010/main" val="3316628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91211-ED04-D04A-A99E-489FDCFBDEAD}"/>
              </a:ext>
            </a:extLst>
          </p:cNvPr>
          <p:cNvSpPr txBox="1"/>
          <p:nvPr/>
        </p:nvSpPr>
        <p:spPr>
          <a:xfrm>
            <a:off x="266218" y="208344"/>
            <a:ext cx="1031615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Resources</a:t>
            </a:r>
          </a:p>
          <a:p>
            <a:endParaRPr lang="en-US" sz="3600" dirty="0"/>
          </a:p>
          <a:p>
            <a:r>
              <a:rPr lang="en-US" sz="3600" dirty="0">
                <a:hlinkClick r:id="rId2"/>
              </a:rPr>
              <a:t>https://www.dataquest.io/blog/python-api-tutorial/</a:t>
            </a:r>
            <a:endParaRPr lang="en-US" sz="3600" dirty="0"/>
          </a:p>
          <a:p>
            <a:pPr marL="571500" indent="-571500">
              <a:buFontTx/>
              <a:buChar char="-"/>
            </a:pPr>
            <a:r>
              <a:rPr lang="en-US" sz="3600" dirty="0"/>
              <a:t>Required Python packages and how to install them</a:t>
            </a:r>
          </a:p>
          <a:p>
            <a:pPr marL="571500" indent="-571500">
              <a:buFontTx/>
              <a:buChar char="-"/>
            </a:pPr>
            <a:r>
              <a:rPr lang="en-US" sz="3600" dirty="0"/>
              <a:t>example APIs</a:t>
            </a:r>
          </a:p>
          <a:p>
            <a:pPr marL="571500" indent="-571500">
              <a:buFontTx/>
              <a:buChar char="-"/>
            </a:pPr>
            <a:r>
              <a:rPr lang="en-US" sz="3600" dirty="0"/>
              <a:t>How to manipulate the resulting data (JSON, yuck!)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88935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739647-D538-C442-BF85-21D4150526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9" y="637310"/>
            <a:ext cx="9317183" cy="4489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057FBD-A9CE-2E4E-8B84-5783D9EAAC52}"/>
              </a:ext>
            </a:extLst>
          </p:cNvPr>
          <p:cNvSpPr/>
          <p:nvPr/>
        </p:nvSpPr>
        <p:spPr>
          <a:xfrm>
            <a:off x="453548" y="5063613"/>
            <a:ext cx="2949263" cy="407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script</a:t>
            </a:r>
          </a:p>
        </p:txBody>
      </p:sp>
    </p:spTree>
    <p:extLst>
      <p:ext uri="{BB962C8B-B14F-4D97-AF65-F5344CB8AC3E}">
        <p14:creationId xmlns:p14="http://schemas.microsoft.com/office/powerpoint/2010/main" val="174869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317CF-2F7C-4745-86D6-1DCFAAAE33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545" y="1260764"/>
            <a:ext cx="9587345" cy="4677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121D5E-CB7E-AE4F-880D-B58756BB79E9}"/>
              </a:ext>
            </a:extLst>
          </p:cNvPr>
          <p:cNvSpPr txBox="1"/>
          <p:nvPr/>
        </p:nvSpPr>
        <p:spPr>
          <a:xfrm>
            <a:off x="235528" y="261932"/>
            <a:ext cx="7416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API Status Codes (response codes)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4AE145-7FAA-6948-BDB2-C16A7ABECE22}"/>
              </a:ext>
            </a:extLst>
          </p:cNvPr>
          <p:cNvSpPr txBox="1"/>
          <p:nvPr/>
        </p:nvSpPr>
        <p:spPr>
          <a:xfrm>
            <a:off x="4932218" y="4504047"/>
            <a:ext cx="6844146" cy="181588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Be careful, they work for the example APIs used in the tutorial here, but could not be relied on when I used an API from an air pollution database </a:t>
            </a:r>
          </a:p>
        </p:txBody>
      </p:sp>
    </p:spTree>
    <p:extLst>
      <p:ext uri="{BB962C8B-B14F-4D97-AF65-F5344CB8AC3E}">
        <p14:creationId xmlns:p14="http://schemas.microsoft.com/office/powerpoint/2010/main" val="406188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21D5E-CB7E-AE4F-880D-B58756BB79E9}"/>
              </a:ext>
            </a:extLst>
          </p:cNvPr>
          <p:cNvSpPr txBox="1"/>
          <p:nvPr/>
        </p:nvSpPr>
        <p:spPr>
          <a:xfrm>
            <a:off x="235528" y="261932"/>
            <a:ext cx="11689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JavaScript Object Notation (JSON) data (response data)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E214AB-AEE5-214F-AA8B-97743EE063D3}"/>
              </a:ext>
            </a:extLst>
          </p:cNvPr>
          <p:cNvSpPr txBox="1"/>
          <p:nvPr/>
        </p:nvSpPr>
        <p:spPr>
          <a:xfrm>
            <a:off x="235528" y="5347386"/>
            <a:ext cx="578602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def </a:t>
            </a:r>
            <a:r>
              <a:rPr lang="en-US" dirty="0" err="1"/>
              <a:t>jprint</a:t>
            </a:r>
            <a:r>
              <a:rPr lang="en-US" dirty="0"/>
              <a:t>(obj):</a:t>
            </a:r>
          </a:p>
          <a:p>
            <a:r>
              <a:rPr lang="en-US" dirty="0"/>
              <a:t>    # create a formatted string of the Python JSON object</a:t>
            </a:r>
          </a:p>
          <a:p>
            <a:r>
              <a:rPr lang="en-US" dirty="0"/>
              <a:t>    text = </a:t>
            </a:r>
            <a:r>
              <a:rPr lang="en-US" dirty="0" err="1"/>
              <a:t>json.dumps</a:t>
            </a:r>
            <a:r>
              <a:rPr lang="en-US" dirty="0"/>
              <a:t>(obj, </a:t>
            </a:r>
            <a:r>
              <a:rPr lang="en-US" dirty="0" err="1"/>
              <a:t>sort_keys</a:t>
            </a:r>
            <a:r>
              <a:rPr lang="en-US" dirty="0"/>
              <a:t>=True, indent=4)</a:t>
            </a:r>
          </a:p>
          <a:p>
            <a:r>
              <a:rPr lang="en-US" dirty="0"/>
              <a:t>    print(text)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19966-7DB0-644B-9980-DF63FE2752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0419" y="1190243"/>
            <a:ext cx="6170447" cy="4117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D1308D-2A40-2B46-9685-85280D5DF212}"/>
              </a:ext>
            </a:extLst>
          </p:cNvPr>
          <p:cNvSpPr txBox="1"/>
          <p:nvPr/>
        </p:nvSpPr>
        <p:spPr>
          <a:xfrm>
            <a:off x="387928" y="1510614"/>
            <a:ext cx="49235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JSON is the language of the API (a requests for data returns the data in this format/</a:t>
            </a:r>
            <a:r>
              <a:rPr lang="en-US" sz="2000" dirty="0" err="1"/>
              <a:t>labguage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JASON is a way to encode data structures that ensures that they are easily readable by machines.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But difficult to work with (for me!)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the Python package, ‘json’, to convert the JSON to a more familiar object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4AE145-7FAA-6948-BDB2-C16A7ABECE22}"/>
              </a:ext>
            </a:extLst>
          </p:cNvPr>
          <p:cNvSpPr txBox="1"/>
          <p:nvPr/>
        </p:nvSpPr>
        <p:spPr>
          <a:xfrm>
            <a:off x="5817157" y="4544372"/>
            <a:ext cx="6317673" cy="224676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Working with JSON was difficult for me, and the structure of the data was not consistent – across different APIs, as well as within the same API (but for different time periods)</a:t>
            </a:r>
          </a:p>
        </p:txBody>
      </p:sp>
    </p:spTree>
    <p:extLst>
      <p:ext uri="{BB962C8B-B14F-4D97-AF65-F5344CB8AC3E}">
        <p14:creationId xmlns:p14="http://schemas.microsoft.com/office/powerpoint/2010/main" val="231040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5EFCF-EEC9-C347-B46C-D05B33720D1F}"/>
              </a:ext>
            </a:extLst>
          </p:cNvPr>
          <p:cNvSpPr txBox="1"/>
          <p:nvPr/>
        </p:nvSpPr>
        <p:spPr>
          <a:xfrm>
            <a:off x="498764" y="401782"/>
            <a:ext cx="7441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Example API in the tutorial… </a:t>
            </a:r>
          </a:p>
        </p:txBody>
      </p:sp>
    </p:spTree>
    <p:extLst>
      <p:ext uri="{BB962C8B-B14F-4D97-AF65-F5344CB8AC3E}">
        <p14:creationId xmlns:p14="http://schemas.microsoft.com/office/powerpoint/2010/main" val="4087828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5CD7BC-4F54-814E-8EC9-50B15D9F9AA6}"/>
              </a:ext>
            </a:extLst>
          </p:cNvPr>
          <p:cNvSpPr/>
          <p:nvPr/>
        </p:nvSpPr>
        <p:spPr>
          <a:xfrm>
            <a:off x="146614" y="5808490"/>
            <a:ext cx="6210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response </a:t>
            </a:r>
            <a:r>
              <a:rPr lang="en-US" dirty="0">
                <a:effectLst/>
              </a:rPr>
              <a:t>=</a:t>
            </a:r>
            <a:r>
              <a:rPr lang="en-US" dirty="0"/>
              <a:t> </a:t>
            </a:r>
            <a:r>
              <a:rPr lang="en-US" dirty="0" err="1"/>
              <a:t>requests</a:t>
            </a:r>
            <a:r>
              <a:rPr lang="en-US" dirty="0" err="1">
                <a:effectLst/>
              </a:rPr>
              <a:t>.</a:t>
            </a:r>
            <a:r>
              <a:rPr lang="en-US" dirty="0" err="1"/>
              <a:t>get</a:t>
            </a:r>
            <a:r>
              <a:rPr lang="en-US" dirty="0">
                <a:effectLst/>
              </a:rPr>
              <a:t>("http://</a:t>
            </a:r>
            <a:r>
              <a:rPr lang="en-US" dirty="0" err="1">
                <a:effectLst/>
              </a:rPr>
              <a:t>api.opennotify.org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astros.json</a:t>
            </a:r>
            <a:r>
              <a:rPr lang="en-US" dirty="0">
                <a:effectLst/>
              </a:rPr>
              <a:t>")</a:t>
            </a:r>
            <a:endParaRPr lang="en-US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D970600-94F7-DB41-AB89-4B4927DC2607}"/>
              </a:ext>
            </a:extLst>
          </p:cNvPr>
          <p:cNvSpPr/>
          <p:nvPr/>
        </p:nvSpPr>
        <p:spPr>
          <a:xfrm rot="16200000">
            <a:off x="4201780" y="3924028"/>
            <a:ext cx="262393" cy="3506528"/>
          </a:xfrm>
          <a:prstGeom prst="righ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A71117-5663-FB40-AA50-2CF70345F66B}"/>
              </a:ext>
            </a:extLst>
          </p:cNvPr>
          <p:cNvSpPr/>
          <p:nvPr/>
        </p:nvSpPr>
        <p:spPr>
          <a:xfrm>
            <a:off x="3784998" y="5094198"/>
            <a:ext cx="1088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endpoint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749CDA-A9CF-114F-A61B-CD8BAE0DA4EF}"/>
              </a:ext>
            </a:extLst>
          </p:cNvPr>
          <p:cNvSpPr/>
          <p:nvPr/>
        </p:nvSpPr>
        <p:spPr>
          <a:xfrm>
            <a:off x="1774643" y="4535316"/>
            <a:ext cx="10880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Retrieve 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D1FDFC-75D4-C44F-9550-63F5DD398ED7}"/>
              </a:ext>
            </a:extLst>
          </p:cNvPr>
          <p:cNvCxnSpPr>
            <a:cxnSpLocks/>
          </p:cNvCxnSpPr>
          <p:nvPr/>
        </p:nvCxnSpPr>
        <p:spPr>
          <a:xfrm>
            <a:off x="2304066" y="5232674"/>
            <a:ext cx="14578" cy="62684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E9709B6-DDCC-2B47-810E-0FAA7D573E2C}"/>
              </a:ext>
            </a:extLst>
          </p:cNvPr>
          <p:cNvSpPr/>
          <p:nvPr/>
        </p:nvSpPr>
        <p:spPr>
          <a:xfrm>
            <a:off x="3251696" y="452519"/>
            <a:ext cx="271244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'message': 'success', 'number': 7, 'people': [{'craft': 'ISS', 'name': 'Sergey </a:t>
            </a:r>
            <a:r>
              <a:rPr lang="en-US" sz="1400" dirty="0" err="1"/>
              <a:t>Ryzhikov</a:t>
            </a:r>
            <a:r>
              <a:rPr lang="en-US" sz="1400" dirty="0"/>
              <a:t>'}, {'craft': 'ISS', 'name': 'Kate </a:t>
            </a:r>
            <a:r>
              <a:rPr lang="en-US" sz="1400" dirty="0" err="1"/>
              <a:t>Rubins</a:t>
            </a:r>
            <a:r>
              <a:rPr lang="en-US" sz="1400" dirty="0"/>
              <a:t>'}, {'craft': 'ISS', 'name': 'Sergey </a:t>
            </a:r>
            <a:r>
              <a:rPr lang="en-US" sz="1400" dirty="0" err="1"/>
              <a:t>Kud-Sverchkov</a:t>
            </a:r>
            <a:r>
              <a:rPr lang="en-US" sz="1400" dirty="0"/>
              <a:t>'}, {'craft': 'ISS', 'name': 'Mike Hopkins'}, {'craft': 'ISS', 'name': 'Victor Glover'}, {'craft': 'ISS', 'name': 'Shannon Walker'}, {'craft': 'ISS', 'name': '</a:t>
            </a:r>
            <a:r>
              <a:rPr lang="en-US" sz="1400" dirty="0" err="1"/>
              <a:t>Soichi</a:t>
            </a:r>
            <a:r>
              <a:rPr lang="en-US" sz="1400" dirty="0"/>
              <a:t> Noguchi'}]}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8A8770-23C9-474B-8881-86073EE42F77}"/>
              </a:ext>
            </a:extLst>
          </p:cNvPr>
          <p:cNvCxnSpPr>
            <a:cxnSpLocks/>
          </p:cNvCxnSpPr>
          <p:nvPr/>
        </p:nvCxnSpPr>
        <p:spPr>
          <a:xfrm>
            <a:off x="5795353" y="5235788"/>
            <a:ext cx="14578" cy="62684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7D2689C-0B9F-C145-ABD4-BD3FC96C0E70}"/>
              </a:ext>
            </a:extLst>
          </p:cNvPr>
          <p:cNvSpPr/>
          <p:nvPr/>
        </p:nvSpPr>
        <p:spPr>
          <a:xfrm>
            <a:off x="5064121" y="4258317"/>
            <a:ext cx="14608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JavaScript Object Notation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49233D-662A-E640-9B8C-F6EAF436ACF6}"/>
              </a:ext>
            </a:extLst>
          </p:cNvPr>
          <p:cNvSpPr/>
          <p:nvPr/>
        </p:nvSpPr>
        <p:spPr>
          <a:xfrm>
            <a:off x="146614" y="3768161"/>
            <a:ext cx="6210166" cy="407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script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10D148-57AB-8041-9F7E-838C547239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27018" y="-921344"/>
            <a:ext cx="3574473" cy="612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C3391-6E0B-184E-BE49-7A18A33B69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135342"/>
            <a:ext cx="1357745" cy="149147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B50B29-DF6E-7141-A29C-D3A574FB5567}"/>
              </a:ext>
            </a:extLst>
          </p:cNvPr>
          <p:cNvCxnSpPr>
            <a:cxnSpLocks/>
          </p:cNvCxnSpPr>
          <p:nvPr/>
        </p:nvCxnSpPr>
        <p:spPr>
          <a:xfrm flipV="1">
            <a:off x="2130932" y="1191299"/>
            <a:ext cx="958632" cy="28312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12DAF28-9D04-614B-8003-D97BAB1C0DCB}"/>
              </a:ext>
            </a:extLst>
          </p:cNvPr>
          <p:cNvSpPr/>
          <p:nvPr/>
        </p:nvSpPr>
        <p:spPr>
          <a:xfrm>
            <a:off x="3089564" y="149345"/>
            <a:ext cx="3006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Response data (JSON format)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CF0D27-27B5-7443-947A-72E8D01FEC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828" y="1016764"/>
            <a:ext cx="5208558" cy="55027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2CDB15A-E69D-5A40-AE6C-510581F5998E}"/>
              </a:ext>
            </a:extLst>
          </p:cNvPr>
          <p:cNvSpPr txBox="1"/>
          <p:nvPr/>
        </p:nvSpPr>
        <p:spPr>
          <a:xfrm>
            <a:off x="77341" y="1144882"/>
            <a:ext cx="1943848" cy="5847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API Server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8BBC35-C19E-464E-9509-CE028945AFA9}"/>
              </a:ext>
            </a:extLst>
          </p:cNvPr>
          <p:cNvCxnSpPr>
            <a:cxnSpLocks/>
          </p:cNvCxnSpPr>
          <p:nvPr/>
        </p:nvCxnSpPr>
        <p:spPr>
          <a:xfrm>
            <a:off x="5923938" y="605970"/>
            <a:ext cx="1751480" cy="26923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E41C80D-5252-A24F-8D63-538D03C461C9}"/>
              </a:ext>
            </a:extLst>
          </p:cNvPr>
          <p:cNvSpPr/>
          <p:nvPr/>
        </p:nvSpPr>
        <p:spPr>
          <a:xfrm rot="586889">
            <a:off x="5845239" y="255679"/>
            <a:ext cx="2062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jprint</a:t>
            </a:r>
            <a:r>
              <a:rPr lang="en-US" sz="2400" dirty="0"/>
              <a:t>(</a:t>
            </a:r>
            <a:r>
              <a:rPr lang="en-US" sz="2400" dirty="0" err="1"/>
              <a:t>respone</a:t>
            </a:r>
            <a:r>
              <a:rPr lang="en-US" sz="2400" dirty="0"/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294DFD-7699-F44F-B867-C58D7E67FB6E}"/>
              </a:ext>
            </a:extLst>
          </p:cNvPr>
          <p:cNvSpPr/>
          <p:nvPr/>
        </p:nvSpPr>
        <p:spPr>
          <a:xfrm>
            <a:off x="8035256" y="605970"/>
            <a:ext cx="41771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Response data (in the form of a string)</a:t>
            </a:r>
          </a:p>
        </p:txBody>
      </p:sp>
    </p:spTree>
    <p:extLst>
      <p:ext uri="{BB962C8B-B14F-4D97-AF65-F5344CB8AC3E}">
        <p14:creationId xmlns:p14="http://schemas.microsoft.com/office/powerpoint/2010/main" val="831743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5EFCF-EEC9-C347-B46C-D05B33720D1F}"/>
              </a:ext>
            </a:extLst>
          </p:cNvPr>
          <p:cNvSpPr txBox="1"/>
          <p:nvPr/>
        </p:nvSpPr>
        <p:spPr>
          <a:xfrm>
            <a:off x="498765" y="401782"/>
            <a:ext cx="113274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Next example API in the tutorial introduces an API that uses a query parameter</a:t>
            </a:r>
          </a:p>
          <a:p>
            <a:endParaRPr lang="en-US" sz="4800" dirty="0"/>
          </a:p>
          <a:p>
            <a:r>
              <a:rPr lang="en-US" sz="4800" dirty="0"/>
              <a:t>- With these, you can have more control of what data you are requesting (e.g. time, location, pollutants, etc.) </a:t>
            </a:r>
          </a:p>
        </p:txBody>
      </p:sp>
    </p:spTree>
    <p:extLst>
      <p:ext uri="{BB962C8B-B14F-4D97-AF65-F5344CB8AC3E}">
        <p14:creationId xmlns:p14="http://schemas.microsoft.com/office/powerpoint/2010/main" val="198540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603</Words>
  <Application>Microsoft Macintosh PowerPoint</Application>
  <PresentationFormat>Widescreen</PresentationFormat>
  <Paragraphs>51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Menlo</vt:lpstr>
      <vt:lpstr>Office Theme</vt:lpstr>
      <vt:lpstr>Downloading data using APIs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Downloading data using API</dc:title>
  <dc:creator>Kelly, Jamie</dc:creator>
  <cp:lastModifiedBy>Marais, Eloise</cp:lastModifiedBy>
  <cp:revision>30</cp:revision>
  <dcterms:created xsi:type="dcterms:W3CDTF">2021-03-10T14:09:29Z</dcterms:created>
  <dcterms:modified xsi:type="dcterms:W3CDTF">2024-09-18T05:43:36Z</dcterms:modified>
</cp:coreProperties>
</file>